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9"/>
  </p:notesMasterIdLst>
  <p:sldIdLst>
    <p:sldId id="4793" r:id="rId4"/>
    <p:sldId id="4795" r:id="rId5"/>
    <p:sldId id="4806" r:id="rId6"/>
    <p:sldId id="4796" r:id="rId7"/>
    <p:sldId id="4814" r:id="rId8"/>
    <p:sldId id="4812" r:id="rId9"/>
    <p:sldId id="4804" r:id="rId10"/>
    <p:sldId id="4810" r:id="rId11"/>
    <p:sldId id="4818" r:id="rId12"/>
    <p:sldId id="4815" r:id="rId13"/>
    <p:sldId id="4816" r:id="rId14"/>
    <p:sldId id="4813" r:id="rId15"/>
    <p:sldId id="4817" r:id="rId16"/>
    <p:sldId id="4819" r:id="rId17"/>
    <p:sldId id="479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5"/>
    <p:restoredTop sz="92308" autoAdjust="0"/>
  </p:normalViewPr>
  <p:slideViewPr>
    <p:cSldViewPr snapToGrid="0">
      <p:cViewPr varScale="1">
        <p:scale>
          <a:sx n="98" d="100"/>
          <a:sy n="98" d="100"/>
        </p:scale>
        <p:origin x="1134" y="90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79F9A-DD4E-8747-B9C5-2E161C9C1D3D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A4C862-C8B1-3145-BD0D-20ED2343AE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42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959F79-8D54-9249-6984-3C26C83935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3C3B12-3757-1B57-A507-1DCB56BFF7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B96FB8-C952-E026-8FBE-2342D7EF80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6E94FF-017C-6DCA-22E4-74C97FA9A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A4C862-C8B1-3145-BD0D-20ED2343AEC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8827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A4C862-C8B1-3145-BD0D-20ED2343AEC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349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our standard acknowledgement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E800F1-3FEE-47FB-8EE9-0F5568032E57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08890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6CF7CB-43B9-841E-E491-129ACE37009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EB882D-AA23-F7E2-62C2-B905B9B16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800C7A-74CA-53D0-B557-10927D1DC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8850FF-70A0-0BCE-5FE7-9A990511EE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A753C-3A43-0252-8263-0A978E73C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74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F02846-C8E0-A99A-1EA5-4F1B1A8F8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A3B828-5CA3-B72B-F13A-1BE5CEA435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3A4A80-2C1A-707D-188D-A0E150F00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CBF5AA-6D6B-0860-C131-DED77ED18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1C2EA1-8C7C-0F59-4DAD-DF373AA7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402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D6B0BA-1536-B46F-97DE-88B5828795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78D702-6EC8-ECD5-C5C1-94A9F704C7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450E9-8DA6-B595-2089-F1836AAB6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EE7DC4-C5BC-1A94-2BAE-F65111D6B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4D333-D164-A45B-83F7-E91F48B4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1933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AEB19-03F9-C4F7-F6CA-4ECA90D1E3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38B6AEC-9F51-6E31-D78E-F796538F82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D49CC2-96EB-23FA-EDCD-BC307AA99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74AAB3-7E7F-7F09-2899-B9FF6E1CB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449324-53EC-C620-7612-96DE20087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819891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CE4822-55FA-9686-3388-C25EEA0AD3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1922"/>
            <a:ext cx="10515600" cy="1117446"/>
          </a:xfrm>
          <a:ln>
            <a:noFill/>
          </a:ln>
        </p:spPr>
        <p:txBody>
          <a:bodyPr anchor="ctr">
            <a:normAutofit/>
          </a:bodyPr>
          <a:lstStyle>
            <a:lvl1pPr algn="l">
              <a:defRPr lang="en-CA" sz="4400" b="1" kern="1200" dirty="0">
                <a:ln w="22225">
                  <a:solidFill>
                    <a:schemeClr val="tx1"/>
                  </a:solidFill>
                  <a:prstDash val="solid"/>
                </a:ln>
                <a:solidFill>
                  <a:srgbClr val="7030A0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C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9E984-EEC1-CE24-F88E-86AB848D66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017"/>
            <a:ext cx="10515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CA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FE9A4DD-8FB4-F957-BF88-F36D7D1F2A3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37596" y="5903651"/>
            <a:ext cx="2915757" cy="830990"/>
          </a:xfrm>
          <a:prstGeom prst="rect">
            <a:avLst/>
          </a:prstGeom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BB261491-A2B1-FB3B-7257-818B2615AABC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1347121" y="6272976"/>
            <a:ext cx="7894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9EB11E2-9FC8-BA4F-AADC-6B66CF3D8DAB}" type="slidenum">
              <a:rPr kumimoji="0" lang="en-CA" altLang="en-US" b="0" i="0" u="none" strike="noStrike" kern="1200" cap="none" spc="0" normalizeH="0" baseline="0" noProof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</a:rPr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CA" altLang="en-US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29453925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953CF0-0B55-B6E1-8D64-51B1E1FEA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C243B-1C58-0319-4342-B68EAA75B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26F295-6224-A041-3732-F93FFA7D9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76DB28-A555-A46D-56F4-0EADD5DC2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5090B1-31B9-B68E-41B7-69CC788F2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621786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B78A5-DF22-485A-AD38-03C82B094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A7C89C-71E5-AF1D-DA8A-9F7ECA408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A9F79C-24AD-6C73-F18D-B43CCCC1A9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201FDF-C7B5-DCA6-C03D-C8FA85D48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FAA820-371B-04B1-9F46-2E411B460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1B348E-12D8-731A-F54B-E15D28BE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74426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B8A65F-CEA8-AD38-5D55-B2DB224F09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297FA9-9CA0-254C-527E-078805B50E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9A97A0-777F-6135-F667-4449843FBA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67FDD1-9821-73A0-9948-AA83BDD306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28DCCE-6560-5F55-B180-ACD6F4D284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ACF95B-7AA6-6EE2-247A-791FC8579B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B5E0BB-7C83-67C0-9A98-2D6E7082C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0F70DA-1F01-D42D-2660-95B29DE13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87000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97D41-6605-2812-F744-7636A43247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F4A7D37-D486-FCF1-9418-85FDF0A3AC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25ABC-A2A4-DB75-270F-2623D3984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87BEC4B-0B09-A42C-654E-2B2BEA237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4530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A4F419-D51F-3C43-EB61-266B5AD2D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DD54CD2-78EA-352D-8E3F-9D057C23D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5AC6C-E041-4C53-CB2C-932E50166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8024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64500-053E-FE18-10C9-DEEC1D523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5B7027-75D0-E937-6DB1-C41A01F1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64C4C9E-8070-807A-7A75-2945FB4C30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684CD6-9458-7605-8EE4-42D1A0C30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4398E8-D2B5-E101-9765-17BB9C7D1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D297DC-B2B4-0EA3-5535-58FC4EEF7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84505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6144B-BB9F-383A-77C9-54BC1671E1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E2F87A-7123-2030-71EC-906A2EB562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29DED0-65D4-D768-9DFD-3241B2E7F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224D96-9642-C281-E089-F7C0BD83C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E126A-F11F-7DEE-9009-8165FCE73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1918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E2411E-44FE-5A8B-6CB3-7F9DDB45C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399BC27-DD29-A37F-46F9-84F9E11C01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B15399-1EAA-1549-1DE6-722B08A23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284477-C6E6-C1C3-6ED1-5DC5FB3FF1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6C4B5-6C6B-A909-1016-A79DF908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4B7C37-6FD4-FB55-3587-26418DB65E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407116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2E6B7-CCBD-0C1F-132B-E38CA48C6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185FB3-DE6C-D6CE-E52E-CC778F94B9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CB7B67-32E6-086C-1255-418AD4F92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3204FC-1B26-E192-79AD-57A766927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346A4-D099-A89A-C504-A6E77E4A3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837692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C2DA33-B8EE-9AB4-B05B-A37B4DA345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C98441-8446-3F8D-FFCF-D34DFFE495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B724F-75A5-8BD9-2B11-9253C9762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C649670-8A6D-0D86-D020-986F204BB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1E2110-CCA0-5EE9-ABA0-11A50DD00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3557133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C2EBE-A304-8A47-BE5B-59434CC4A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EDC00B7-C988-4141-851F-4569F296A8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013"/>
            </a:lvl1pPr>
            <a:lvl2pPr marL="192876" indent="0" algn="ctr">
              <a:buNone/>
              <a:defRPr sz="844"/>
            </a:lvl2pPr>
            <a:lvl3pPr marL="385754" indent="0" algn="ctr">
              <a:buNone/>
              <a:defRPr sz="760"/>
            </a:lvl3pPr>
            <a:lvl4pPr marL="578630" indent="0" algn="ctr">
              <a:buNone/>
              <a:defRPr sz="675"/>
            </a:lvl4pPr>
            <a:lvl5pPr marL="771506" indent="0" algn="ctr">
              <a:buNone/>
              <a:defRPr sz="675"/>
            </a:lvl5pPr>
            <a:lvl6pPr marL="964382" indent="0" algn="ctr">
              <a:buNone/>
              <a:defRPr sz="675"/>
            </a:lvl6pPr>
            <a:lvl7pPr marL="1157259" indent="0" algn="ctr">
              <a:buNone/>
              <a:defRPr sz="675"/>
            </a:lvl7pPr>
            <a:lvl8pPr marL="1350135" indent="0" algn="ctr">
              <a:buNone/>
              <a:defRPr sz="675"/>
            </a:lvl8pPr>
            <a:lvl9pPr marL="1543012" indent="0" algn="ctr">
              <a:buNone/>
              <a:defRPr sz="675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605AE-5784-C04E-BB13-9D639A411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en-US" sz="1600">
                <a:solidFill>
                  <a:srgbClr val="7030A0"/>
                </a:solidFill>
                <a:latin typeface="Corbel" panose="020B0503020204020204" pitchFamily="34" charset="0"/>
              </a:defRPr>
            </a:lvl1pPr>
          </a:lstStyle>
          <a:p>
            <a:endParaRPr lang="en-CA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FA601B-A6D0-E94D-9208-5CE61F070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lang="en-US" sz="1600" smtClean="0">
                <a:solidFill>
                  <a:srgbClr val="660066"/>
                </a:solidFill>
                <a:latin typeface="Corbel" panose="020B0503020204020204" pitchFamily="34" charset="0"/>
              </a:defRPr>
            </a:lvl1pPr>
          </a:lstStyle>
          <a:p>
            <a:fld id="{D5BE0C08-72A7-604E-8C8C-F0C1DC6A2FDF}" type="slidenum">
              <a:rPr lang="en-CA" smtClean="0"/>
              <a:pPr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064663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C7C776-2E3A-5A41-B8B0-5712870100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4648"/>
            <a:ext cx="10515600" cy="561666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030A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1FA986-835D-BC4A-A30B-2134734B50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7142"/>
            <a:ext cx="10515600" cy="4649821"/>
          </a:xfrm>
          <a:prstGeom prst="rect">
            <a:avLst/>
          </a:prstGeom>
        </p:spPr>
        <p:txBody>
          <a:bodyPr/>
          <a:lstStyle>
            <a:lvl1pPr>
              <a:defRPr sz="2000">
                <a:latin typeface="Corbel" panose="020B0503020204020204" pitchFamily="34" charset="0"/>
              </a:defRPr>
            </a:lvl1pPr>
            <a:lvl2pPr>
              <a:defRPr sz="1600">
                <a:latin typeface="Corbel" panose="020B0503020204020204" pitchFamily="34" charset="0"/>
              </a:defRPr>
            </a:lvl2pPr>
            <a:lvl3pPr>
              <a:defRPr sz="1200">
                <a:latin typeface="Corbel" panose="020B0503020204020204" pitchFamily="34" charset="0"/>
              </a:defRPr>
            </a:lvl3pPr>
            <a:lvl4pPr>
              <a:defRPr sz="1100">
                <a:latin typeface="Corbel" panose="020B0503020204020204" pitchFamily="34" charset="0"/>
              </a:defRPr>
            </a:lvl4pPr>
            <a:lvl5pPr>
              <a:defRPr sz="1100"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423956-EECE-7140-840C-3A3E0F1E9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 anchor="b"/>
          <a:lstStyle>
            <a:lvl1pPr>
              <a:defRPr sz="1600">
                <a:solidFill>
                  <a:srgbClr val="7030A0"/>
                </a:solidFill>
                <a:latin typeface="Corbel" panose="020B05030202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66C05F-F29C-B14F-99BB-91C8999E3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 anchor="b"/>
          <a:lstStyle>
            <a:lvl1pPr>
              <a:defRPr sz="1600">
                <a:solidFill>
                  <a:srgbClr val="7030A0"/>
                </a:solidFill>
                <a:latin typeface="Corbel" panose="020B0503020204020204" pitchFamily="34" charset="0"/>
              </a:defRPr>
            </a:lvl1pPr>
          </a:lstStyle>
          <a:p>
            <a:fld id="{D5BE0C08-72A7-604E-8C8C-F0C1DC6A2FD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5146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F3AB2-E618-C748-A47E-4C8A325905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6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253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6452A2-84A2-EE4E-AFE1-4EECD2A116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71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76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54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3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382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5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3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12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728E92-25A1-3140-8399-2C5382329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73CD6B-690C-7144-9ED4-D638383EF5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37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E112A-B94E-EB41-B0B5-1B88B2CF3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600"/>
            <a:ext cx="10515600" cy="884357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F75ADB-85BD-9543-882D-8255689F10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6F07FFE-AA52-B640-B713-6FA0A98A77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5CE74B-130F-2F4B-8762-8184A0FDA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CCFC6A-8C3B-0D4E-81AE-A62A79AB3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62475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71C73-AFC4-614B-94DD-A2DD60A78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13600"/>
            <a:ext cx="10515600" cy="82391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29752B-BBCE-6043-A4A1-78B3E69932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13" b="1"/>
            </a:lvl1pPr>
            <a:lvl2pPr marL="192876" indent="0">
              <a:buNone/>
              <a:defRPr sz="844" b="1"/>
            </a:lvl2pPr>
            <a:lvl3pPr marL="385754" indent="0">
              <a:buNone/>
              <a:defRPr sz="760" b="1"/>
            </a:lvl3pPr>
            <a:lvl4pPr marL="578630" indent="0">
              <a:buNone/>
              <a:defRPr sz="675" b="1"/>
            </a:lvl4pPr>
            <a:lvl5pPr marL="771506" indent="0">
              <a:buNone/>
              <a:defRPr sz="675" b="1"/>
            </a:lvl5pPr>
            <a:lvl6pPr marL="964382" indent="0">
              <a:buNone/>
              <a:defRPr sz="675" b="1"/>
            </a:lvl6pPr>
            <a:lvl7pPr marL="1157259" indent="0">
              <a:buNone/>
              <a:defRPr sz="675" b="1"/>
            </a:lvl7pPr>
            <a:lvl8pPr marL="1350135" indent="0">
              <a:buNone/>
              <a:defRPr sz="675" b="1"/>
            </a:lvl8pPr>
            <a:lvl9pPr marL="1543012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C58F7-2EEF-0040-BB0B-52FF751ADA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068124-0D15-F34C-AF5D-991C468C0B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013" b="1"/>
            </a:lvl1pPr>
            <a:lvl2pPr marL="192876" indent="0">
              <a:buNone/>
              <a:defRPr sz="844" b="1"/>
            </a:lvl2pPr>
            <a:lvl3pPr marL="385754" indent="0">
              <a:buNone/>
              <a:defRPr sz="760" b="1"/>
            </a:lvl3pPr>
            <a:lvl4pPr marL="578630" indent="0">
              <a:buNone/>
              <a:defRPr sz="675" b="1"/>
            </a:lvl4pPr>
            <a:lvl5pPr marL="771506" indent="0">
              <a:buNone/>
              <a:defRPr sz="675" b="1"/>
            </a:lvl5pPr>
            <a:lvl6pPr marL="964382" indent="0">
              <a:buNone/>
              <a:defRPr sz="675" b="1"/>
            </a:lvl6pPr>
            <a:lvl7pPr marL="1157259" indent="0">
              <a:buNone/>
              <a:defRPr sz="675" b="1"/>
            </a:lvl7pPr>
            <a:lvl8pPr marL="1350135" indent="0">
              <a:buNone/>
              <a:defRPr sz="675" b="1"/>
            </a:lvl8pPr>
            <a:lvl9pPr marL="1543012" indent="0">
              <a:buNone/>
              <a:defRPr sz="67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EB099F-652F-954C-AFD3-3017272DE2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56415C-82D0-0B4E-9F6F-FA5362720E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E40138-2C6D-DF4F-866C-C11D8ED29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502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3AFA1B-A14F-E943-9178-9D000C5726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600"/>
            <a:ext cx="10515600" cy="88435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950161-7ECC-6A41-AF6F-13BAA2D90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46B8B8-C68E-5B48-B709-D46469612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06203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18C322-C37F-C04C-9EF4-144F7EBA3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A81C4B-18BC-EE4D-98B9-A73B1096F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569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7792B-9152-E8BA-0CCA-7DB22DA07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BD0124-7BA3-1E17-CA0D-344A73470E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06DA21-71D4-B861-9679-13E16C74A4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D4443-4DE8-0DD9-9F53-A0D525893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F2EC6-7BFD-7C9A-2CE3-E3473FBF7E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684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442E2A-21F2-8C4D-BFB2-A26B4AB04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13600"/>
            <a:ext cx="3932237" cy="1069967"/>
          </a:xfrm>
          <a:prstGeom prst="rect">
            <a:avLst/>
          </a:prstGeom>
        </p:spPr>
        <p:txBody>
          <a:bodyPr anchor="b"/>
          <a:lstStyle>
            <a:lvl1pPr>
              <a:defRPr sz="135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BDC48-7DE5-0349-895D-42F9FBEBE2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13601"/>
            <a:ext cx="6172200" cy="5047458"/>
          </a:xfrm>
          <a:prstGeom prst="rect">
            <a:avLst/>
          </a:prstGeo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2E6AEC-2ABE-9246-92C8-DCA43E692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75"/>
            </a:lvl1pPr>
            <a:lvl2pPr marL="192876" indent="0">
              <a:buNone/>
              <a:defRPr sz="591"/>
            </a:lvl2pPr>
            <a:lvl3pPr marL="385754" indent="0">
              <a:buNone/>
              <a:defRPr sz="506"/>
            </a:lvl3pPr>
            <a:lvl4pPr marL="578630" indent="0">
              <a:buNone/>
              <a:defRPr sz="422"/>
            </a:lvl4pPr>
            <a:lvl5pPr marL="771506" indent="0">
              <a:buNone/>
              <a:defRPr sz="422"/>
            </a:lvl5pPr>
            <a:lvl6pPr marL="964382" indent="0">
              <a:buNone/>
              <a:defRPr sz="422"/>
            </a:lvl6pPr>
            <a:lvl7pPr marL="1157259" indent="0">
              <a:buNone/>
              <a:defRPr sz="422"/>
            </a:lvl7pPr>
            <a:lvl8pPr marL="1350135" indent="0">
              <a:buNone/>
              <a:defRPr sz="422"/>
            </a:lvl8pPr>
            <a:lvl9pPr marL="1543012" indent="0">
              <a:buNone/>
              <a:defRPr sz="422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EE9CDB-D1EC-7541-BFC4-38D687E058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85CFB6-9EE0-9E42-BDBD-5D9DE2EC60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036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046DC-88D8-C04C-B64A-BC6B8B9F8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13600"/>
            <a:ext cx="10515600" cy="851107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018047E-482F-034C-A569-CAC39926AB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856B3-33D6-9E44-A89A-100D8FE4C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48CA03-83C9-8C47-9656-7A8068D0A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3323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216DD5-F3B8-094C-B1B1-3E73E9A95A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844203"/>
            <a:ext cx="2628900" cy="529581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4F1E48-A711-ED4D-8A42-EBCDC955D2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3" y="813600"/>
            <a:ext cx="7734300" cy="529581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616CA0-8D4D-C34E-BE73-D347FE00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8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C2E183-4A48-674C-BA08-AFCDD9583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8"/>
            <a:ext cx="2743200" cy="365125"/>
          </a:xfrm>
          <a:prstGeom prst="rect">
            <a:avLst/>
          </a:prstGeom>
        </p:spPr>
        <p:txBody>
          <a:bodyPr/>
          <a:lstStyle/>
          <a:p>
            <a:fld id="{D5BE0C08-72A7-604E-8C8C-F0C1DC6A2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8073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5808" y="813600"/>
            <a:ext cx="10959008" cy="634082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7030A0"/>
                </a:solidFill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609600" y="1720734"/>
            <a:ext cx="10972800" cy="422854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EDA1BC7-31C7-214A-884D-1A493C6E694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96600" y="6548438"/>
            <a:ext cx="877888" cy="19367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CA6CA-01CE-4A46-BBF3-80E4AC7BD52D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37341870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FC149F3-5D8B-6E46-BCC7-9C00742BFD6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896600" y="6548438"/>
            <a:ext cx="877888" cy="30956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ECAA7-122E-AB41-A315-F1BEDBD364A2}" type="slidenum">
              <a:rPr lang="en-CA" altLang="en-US"/>
              <a:pPr>
                <a:defRPr/>
              </a:pPr>
              <a:t>‹#›</a:t>
            </a:fld>
            <a:endParaRPr lang="en-CA" altLang="en-US"/>
          </a:p>
        </p:txBody>
      </p:sp>
    </p:spTree>
    <p:extLst>
      <p:ext uri="{BB962C8B-B14F-4D97-AF65-F5344CB8AC3E}">
        <p14:creationId xmlns:p14="http://schemas.microsoft.com/office/powerpoint/2010/main" val="635297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5F96D-41C3-3DD7-0302-7E586A2B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A21AB-B963-4BBB-EDD2-022FCD9C72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381782-BB9C-91A5-3850-C793EA0A0C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931883-A9F0-0967-FF11-94D188A1C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0D89C2-5699-CBE7-0142-BE3832249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523EAC-0D3F-6128-FA25-A09BD65E6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09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FC05F-B5A0-7A00-9446-DF1FB7B2A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C5B45D-A1D3-406D-45D4-47A15B51B2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D5380EA-20F2-9385-0A63-EBE8236C20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DB6C1E-922A-5262-8E45-3A1A65353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7240271-CA6F-477F-A312-21796AD161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326CE5-5690-E3CF-97C3-4E31D3620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07DD959-F127-95F6-E817-4C124B8D7D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AD8C024-2A42-D0F2-3CD9-577AA951D2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33526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B8563-FBF4-8A4A-C4B4-7FEFDB8C6E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C8E47A-FD51-ADF3-D382-B36C879A2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1EBA73-6138-533B-AB84-8879C1F00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8D3CC-B416-BB0E-F21C-A94E30448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1145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BCE742C-A27E-B74B-ACB5-C7A1EC8CD3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8B3B76-E316-F181-714D-D25DBA808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11A72-EDAF-6A3A-2DCF-CDE95310C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925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41E5D4-F362-9ACD-B85A-CEB17CAACD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21309-5C1A-9B1A-CDEB-415CE7ED63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4DBEB2-FAF5-80DB-7DFB-0A9D2B0D30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0F60A0-4338-4EDF-16DB-DB280E470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34E3C4-6D28-CDFA-A4F2-1CC7A1E30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E95829-38E0-D679-A456-DA6D2F1C92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659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048335-F6DB-DB59-E74D-7814F9B3E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FA78C81-DC89-EF16-5A19-65A93422B3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57EC79-228E-3533-8BF8-D65A4A7AAA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89126F-F8D4-E6A7-A3E1-4DE11B37D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D61462-9495-7D34-1948-11A945F5F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F23500-1816-6526-6E8C-5CBFC7F90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649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C880D2-79A3-5418-6167-2C0FDF481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A6039-4C2F-A4F6-27A3-6BA8E4104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B6F8B-DAC4-E0CA-5908-40001E94BE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D11F5D-6D12-5A49-A4FF-6BC4DFB865D6}" type="datetimeFigureOut">
              <a:rPr lang="en-US" smtClean="0"/>
              <a:t>6/12/2025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9207-BE3E-CBBB-E4D4-0F263014D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7E804-3246-3AD3-C61D-5151CA78A8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CCC6BD9-ABE2-B847-810A-5AA87591EC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52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DA58EB-DC6E-6D61-11F2-B6A7DC4D0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10774-82EB-04E0-EBCF-5C74BD068E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94C8FD-B2CD-52CF-CD16-51B72BBA89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91B59-8D99-59BF-4254-239472D41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3573C2-85A7-F0C0-8B10-B9EF6FABA5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18FE6-5825-4AB3-A47A-158E2B9517B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8975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9B31CDC-0BA9-45B0-A920-464B15F6C9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36413" y="99746"/>
            <a:ext cx="5783027" cy="754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ectangle 25">
            <a:extLst>
              <a:ext uri="{FF2B5EF4-FFF2-40B4-BE49-F238E27FC236}">
                <a16:creationId xmlns:a16="http://schemas.microsoft.com/office/drawing/2014/main" id="{8F7C8B7F-E7FD-4E08-A5A6-ECA7FA5AAF6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19540" y="6264561"/>
            <a:ext cx="125937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400" kern="1200">
                <a:solidFill>
                  <a:srgbClr val="660066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CA" sz="1600" dirty="0">
                <a:latin typeface="Corbel" panose="020B0503020204020204" pitchFamily="34" charset="0"/>
              </a:rPr>
              <a:t>www.crwdp.ca</a:t>
            </a:r>
            <a:endParaRPr lang="en-CA" sz="12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240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85754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39" indent="-96439" algn="l" defTabSz="385754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15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192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68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7944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0820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698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574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50" indent="-96439" algn="l" defTabSz="385754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76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54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30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06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382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59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35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12" algn="l" defTabSz="385754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ccessible.canada.ca/creating-accessibility-standards/summary-can-asc-112024-rev-2025-employment" TargetMode="Externa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accessible.canada.ca/creating-accessibility-standards/can-asc-112024-rev-2025-employment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B2510D7-D185-B12A-C16E-D10F6D9F61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1342A-C70F-2B83-1403-4E74052015F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01" y="2009239"/>
            <a:ext cx="12210606" cy="1056503"/>
          </a:xfrm>
          <a:solidFill>
            <a:schemeClr val="accent1"/>
          </a:solidFill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Employment Accessibility: A Practical Guide for Workplace Parties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4A669-AB18-44C7-3A47-22699DA977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50" y="3040998"/>
            <a:ext cx="12213707" cy="705786"/>
          </a:xfrm>
          <a:prstGeom prst="rect">
            <a:avLst/>
          </a:prstGeom>
          <a:solidFill>
            <a:schemeClr val="accent1"/>
          </a:solidFill>
          <a:effectLst>
            <a:softEdge rad="0"/>
          </a:effectLst>
        </p:spPr>
        <p:txBody>
          <a:bodyPr anchor="ctr">
            <a:normAutofit fontScale="70000" lnSpcReduction="20000"/>
          </a:bodyPr>
          <a:lstStyle/>
          <a:p>
            <a:r>
              <a:rPr lang="en-US" sz="40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An implementation guide for CAN/ASC-1.1: 2024 (RE-2025)-Employment</a:t>
            </a: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70A8B352-8349-5302-493B-DBBA0D364873}"/>
              </a:ext>
            </a:extLst>
          </p:cNvPr>
          <p:cNvSpPr txBox="1">
            <a:spLocks/>
          </p:cNvSpPr>
          <p:nvPr/>
        </p:nvSpPr>
        <p:spPr>
          <a:xfrm>
            <a:off x="-10854" y="6284023"/>
            <a:ext cx="12213707" cy="586711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82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bg1"/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vraie-idea.ca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65ED570-AAB1-2D66-4A5C-8B169723BC0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08"/>
          <a:stretch/>
        </p:blipFill>
        <p:spPr>
          <a:xfrm>
            <a:off x="2677964" y="65831"/>
            <a:ext cx="6860878" cy="17703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1BEC501-AB15-E265-6768-DD4ECE175EFD}"/>
              </a:ext>
            </a:extLst>
          </p:cNvPr>
          <p:cNvSpPr txBox="1"/>
          <p:nvPr/>
        </p:nvSpPr>
        <p:spPr>
          <a:xfrm>
            <a:off x="1191566" y="4143099"/>
            <a:ext cx="962474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Authors (alphabetical by last name): Andrew Dixon, Dilshan Fernando, Peter Field, Matthew Freeman, Rebecca Gewurtz, Andrew Livingston, Mahadeo Sukhai, Emile Tompa</a:t>
            </a:r>
          </a:p>
          <a:p>
            <a:endParaRPr lang="en-US" dirty="0"/>
          </a:p>
        </p:txBody>
      </p:sp>
      <p:pic>
        <p:nvPicPr>
          <p:cNvPr id="7" name="Picture 6" descr="Government of Canada logo">
            <a:extLst>
              <a:ext uri="{FF2B5EF4-FFF2-40B4-BE49-F238E27FC236}">
                <a16:creationId xmlns:a16="http://schemas.microsoft.com/office/drawing/2014/main" id="{D95C9F06-D72F-3328-D31C-186506BCF0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2891" y="5331527"/>
            <a:ext cx="3434349" cy="360124"/>
          </a:xfrm>
          <a:prstGeom prst="rect">
            <a:avLst/>
          </a:prstGeom>
        </p:spPr>
      </p:pic>
      <p:pic>
        <p:nvPicPr>
          <p:cNvPr id="8" name="Picture 2" descr="NFRF visual identifier">
            <a:extLst>
              <a:ext uri="{FF2B5EF4-FFF2-40B4-BE49-F238E27FC236}">
                <a16:creationId xmlns:a16="http://schemas.microsoft.com/office/drawing/2014/main" id="{60791656-2C55-D4C0-165C-C86B08E1B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460" y="5066429"/>
            <a:ext cx="2374739" cy="948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A logo of a university&#10;&#10;AI-generated content may be incorrect.">
            <a:extLst>
              <a:ext uri="{FF2B5EF4-FFF2-40B4-BE49-F238E27FC236}">
                <a16:creationId xmlns:a16="http://schemas.microsoft.com/office/drawing/2014/main" id="{4DD09922-0696-36AC-5402-03A89C14A7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0419" y="5149025"/>
            <a:ext cx="1705427" cy="948217"/>
          </a:xfrm>
          <a:prstGeom prst="rect">
            <a:avLst/>
          </a:prstGeom>
        </p:spPr>
      </p:pic>
      <p:pic>
        <p:nvPicPr>
          <p:cNvPr id="12" name="Picture 11" descr="A blue and yellow sign&#10;&#10;AI-generated content may be incorrect.">
            <a:extLst>
              <a:ext uri="{FF2B5EF4-FFF2-40B4-BE49-F238E27FC236}">
                <a16:creationId xmlns:a16="http://schemas.microsoft.com/office/drawing/2014/main" id="{253B51CD-AB47-E156-705E-55F55F0873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95066" y="5225890"/>
            <a:ext cx="1569774" cy="571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7700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ACC51-9BB4-B4A0-DB56-3E1621B6F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CA" dirty="0"/>
              <a:t>Systems approach to capacity building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CB715-2820-DF97-C410-C2B2DFD1AE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200" dirty="0"/>
              <a:t>Traditional approach used to address disability inclusion issues within organizations</a:t>
            </a:r>
          </a:p>
          <a:p>
            <a:pPr lvl="1"/>
            <a:r>
              <a:rPr lang="en-US" altLang="en-US" sz="1800" dirty="0"/>
              <a:t>Assign responsibilities to a particular person or a team responsible for human resources</a:t>
            </a:r>
          </a:p>
          <a:p>
            <a:pPr lvl="1"/>
            <a:r>
              <a:rPr lang="en-US" altLang="en-US" sz="1800" dirty="0"/>
              <a:t>Organizations often take a reactive role to accommodation needs, only addressing them as requests are made</a:t>
            </a:r>
          </a:p>
          <a:p>
            <a:r>
              <a:rPr lang="en-US" altLang="en-US" sz="2200" b="1" dirty="0"/>
              <a:t>Systems approach </a:t>
            </a:r>
            <a:r>
              <a:rPr lang="en-US" altLang="en-US" sz="2200" dirty="0"/>
              <a:t>is proactive and considers roles and responsibilities across the organizations</a:t>
            </a:r>
          </a:p>
          <a:p>
            <a:pPr lvl="1"/>
            <a:r>
              <a:rPr lang="en-US" altLang="en-US" sz="1800" dirty="0"/>
              <a:t>Considers </a:t>
            </a:r>
            <a:r>
              <a:rPr lang="en-US" altLang="en-US" sz="1800" b="1" dirty="0"/>
              <a:t>inputs, process, outputs and feedback</a:t>
            </a:r>
          </a:p>
          <a:p>
            <a:pPr lvl="1"/>
            <a:r>
              <a:rPr lang="en-US" altLang="en-US" sz="1800" dirty="0"/>
              <a:t>Evaluation and improvement on a continual basis</a:t>
            </a:r>
          </a:p>
          <a:p>
            <a:pPr lvl="1"/>
            <a:r>
              <a:rPr lang="en-US" altLang="en-US" sz="1800" dirty="0"/>
              <a:t>In the disability inclusion space, the intent is to ultimately become inclusive by design</a:t>
            </a:r>
          </a:p>
          <a:p>
            <a:endParaRPr lang="en-CA" dirty="0"/>
          </a:p>
        </p:txBody>
      </p:sp>
      <p:pic>
        <p:nvPicPr>
          <p:cNvPr id="64517" name="Picture 4">
            <a:extLst>
              <a:ext uri="{FF2B5EF4-FFF2-40B4-BE49-F238E27FC236}">
                <a16:creationId xmlns:a16="http://schemas.microsoft.com/office/drawing/2014/main" id="{244C9285-6879-4547-BF5F-7738D55909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383" y="4873558"/>
            <a:ext cx="3238151" cy="1794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3010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822BCC-0384-91CB-23D8-51AA064D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Management System Model*</a:t>
            </a:r>
            <a:endParaRPr lang="en-CA" dirty="0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FC4D7AC7-AED3-DB43-44BD-96DCE428C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103" y="1516976"/>
            <a:ext cx="5267325" cy="4595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id="{EF3216F9-4E9C-9363-8B78-3C29EC50A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77103" y="6046114"/>
            <a:ext cx="41544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*Health and Safety Executive Model (HSG65) </a:t>
            </a:r>
            <a:endParaRPr kumimoji="0" lang="en-CA" altLang="en-US" sz="14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D7B711B-B822-856A-5197-FBE2F2FAB8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3353" y="1716282"/>
            <a:ext cx="3229984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Policies play a fundamental role in setting clear directions for organizations to follows</a:t>
            </a:r>
            <a:endParaRPr kumimoji="0" lang="en-C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8">
            <a:extLst>
              <a:ext uri="{FF2B5EF4-FFF2-40B4-BE49-F238E27FC236}">
                <a16:creationId xmlns:a16="http://schemas.microsoft.com/office/drawing/2014/main" id="{F423309F-ED00-924E-8FEA-1FE2B088FB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3353" y="2702114"/>
            <a:ext cx="3229984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Management structures need to be in place to deliver on policies</a:t>
            </a:r>
            <a:endParaRPr kumimoji="0" lang="en-C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TextBox 9">
            <a:extLst>
              <a:ext uri="{FF2B5EF4-FFF2-40B4-BE49-F238E27FC236}">
                <a16:creationId xmlns:a16="http://schemas.microsoft.com/office/drawing/2014/main" id="{12B5391C-7A28-11F8-7663-06F47F58A8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3352" y="3508126"/>
            <a:ext cx="3229985" cy="5847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Requires a planned and systematic approach to implementing policies</a:t>
            </a:r>
            <a:endParaRPr kumimoji="0" lang="en-C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TextBox 10">
            <a:extLst>
              <a:ext uri="{FF2B5EF4-FFF2-40B4-BE49-F238E27FC236}">
                <a16:creationId xmlns:a16="http://schemas.microsoft.com/office/drawing/2014/main" id="{FAF552A8-ADFC-4DB6-5BCD-8CAADC1A2F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6053" y="4150638"/>
            <a:ext cx="3217284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Emphasis is given to measurement of performance against targets to identify needed improvements</a:t>
            </a:r>
            <a:endParaRPr kumimoji="0" lang="en-C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TextBox 11">
            <a:extLst>
              <a:ext uri="{FF2B5EF4-FFF2-40B4-BE49-F238E27FC236}">
                <a16:creationId xmlns:a16="http://schemas.microsoft.com/office/drawing/2014/main" id="{DDAA7FC6-317E-7CDD-1F6E-314DB5B10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6053" y="5063165"/>
            <a:ext cx="3217284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Corbel" panose="020B0503020204020204" pitchFamily="34" charset="0"/>
                <a:ea typeface="+mn-ea"/>
                <a:cs typeface="Arial" panose="020B0604020202020204" pitchFamily="34" charset="0"/>
              </a:rPr>
              <a:t>Reviews and learning from experiences are fundamental to continual improvement</a:t>
            </a:r>
            <a:endParaRPr kumimoji="0" lang="en-CA" altLang="en-US" sz="16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Corbel" panose="020B0503020204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" name="Arrow: Left 10">
            <a:extLst>
              <a:ext uri="{FF2B5EF4-FFF2-40B4-BE49-F238E27FC236}">
                <a16:creationId xmlns:a16="http://schemas.microsoft.com/office/drawing/2014/main" id="{4227177D-4E74-21BA-9B41-FD22D779F50C}"/>
              </a:ext>
            </a:extLst>
          </p:cNvPr>
          <p:cNvSpPr/>
          <p:nvPr/>
        </p:nvSpPr>
        <p:spPr>
          <a:xfrm>
            <a:off x="6344390" y="1961476"/>
            <a:ext cx="579438" cy="3317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4172CBF0-3868-D2F4-5CC9-460E9F106FAB}"/>
              </a:ext>
            </a:extLst>
          </p:cNvPr>
          <p:cNvSpPr/>
          <p:nvPr/>
        </p:nvSpPr>
        <p:spPr>
          <a:xfrm>
            <a:off x="6341215" y="2822764"/>
            <a:ext cx="577850" cy="3317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Arrow: Left 12">
            <a:extLst>
              <a:ext uri="{FF2B5EF4-FFF2-40B4-BE49-F238E27FC236}">
                <a16:creationId xmlns:a16="http://schemas.microsoft.com/office/drawing/2014/main" id="{CE0F7D11-4EBF-56C1-85FC-12181A805D35}"/>
              </a:ext>
            </a:extLst>
          </p:cNvPr>
          <p:cNvSpPr/>
          <p:nvPr/>
        </p:nvSpPr>
        <p:spPr>
          <a:xfrm>
            <a:off x="6336453" y="3621997"/>
            <a:ext cx="579437" cy="3317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Arrow: Left 13">
            <a:extLst>
              <a:ext uri="{FF2B5EF4-FFF2-40B4-BE49-F238E27FC236}">
                <a16:creationId xmlns:a16="http://schemas.microsoft.com/office/drawing/2014/main" id="{274EF613-D9FD-D1E0-3CB5-B8417009F7F1}"/>
              </a:ext>
            </a:extLst>
          </p:cNvPr>
          <p:cNvSpPr/>
          <p:nvPr/>
        </p:nvSpPr>
        <p:spPr>
          <a:xfrm>
            <a:off x="6358678" y="4385588"/>
            <a:ext cx="577850" cy="33178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Arrow: Left 14">
            <a:extLst>
              <a:ext uri="{FF2B5EF4-FFF2-40B4-BE49-F238E27FC236}">
                <a16:creationId xmlns:a16="http://schemas.microsoft.com/office/drawing/2014/main" id="{DCBA83FD-9E30-BCA1-85B6-6225695E27CF}"/>
              </a:ext>
            </a:extLst>
          </p:cNvPr>
          <p:cNvSpPr/>
          <p:nvPr/>
        </p:nvSpPr>
        <p:spPr>
          <a:xfrm>
            <a:off x="6361853" y="5316005"/>
            <a:ext cx="579437" cy="33178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960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235B8-76A5-8E89-ED2C-8AAE5301D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Continual improvement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12EA69-A6DE-986B-1D21-499EFD1DCF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2400" dirty="0"/>
              <a:t>A centrepiece of the approach we take is a focus on systems change through continual improvement</a:t>
            </a:r>
          </a:p>
          <a:p>
            <a:r>
              <a:rPr lang="en-CA" sz="2400" dirty="0"/>
              <a:t>Continual improvement is an ongoing effort to refine a particular area of organizational activities through periodic cycles, specifically: </a:t>
            </a:r>
          </a:p>
          <a:p>
            <a:pPr lvl="1"/>
            <a:r>
              <a:rPr lang="en-CA" sz="2000" dirty="0"/>
              <a:t>developing plans and target</a:t>
            </a:r>
          </a:p>
          <a:p>
            <a:pPr lvl="1"/>
            <a:r>
              <a:rPr lang="en-CA" sz="2000" dirty="0"/>
              <a:t>implementing the plans</a:t>
            </a:r>
          </a:p>
          <a:p>
            <a:pPr lvl="1"/>
            <a:r>
              <a:rPr lang="en-CA" sz="2000" dirty="0"/>
              <a:t>measuring and evaluating progress and outcome</a:t>
            </a:r>
          </a:p>
          <a:p>
            <a:pPr lvl="1"/>
            <a:r>
              <a:rPr lang="en-CA" sz="2000" dirty="0"/>
              <a:t>acting on the findings of evaluations to ensure targets are met</a:t>
            </a:r>
          </a:p>
          <a:p>
            <a:r>
              <a:rPr lang="en-CA" sz="2400" dirty="0"/>
              <a:t>Plan-Do-Check-Act (PDCA) is common approach to operationalizing a continual improvement process</a:t>
            </a:r>
          </a:p>
        </p:txBody>
      </p:sp>
    </p:spTree>
    <p:extLst>
      <p:ext uri="{BB962C8B-B14F-4D97-AF65-F5344CB8AC3E}">
        <p14:creationId xmlns:p14="http://schemas.microsoft.com/office/powerpoint/2010/main" val="4041988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AAF11-8215-C54D-B628-352586866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dirty="0"/>
              <a:t>Continual Improvement Cycle</a:t>
            </a:r>
            <a:endParaRPr lang="en-CA" dirty="0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1BBF7EA1-34DE-99A0-92F0-F1B6F03B852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818" y="1728528"/>
            <a:ext cx="5945187" cy="398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id="{D16B7F23-F4D8-8967-F9AC-7658655D03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138" y="1400175"/>
            <a:ext cx="4611619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600">
                <a:solidFill>
                  <a:srgbClr val="002F6C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Plan-Do-Check-Act (PDCA)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Continual Improvement Cycle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1. Plan: 	Establish improvement objectives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Do: 	Implement the plan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3. Check: Monitor and evaluate progress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F6C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4. Act: 	Review and take action to improve</a:t>
            </a:r>
            <a:endParaRPr kumimoji="0" lang="en-CA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Arrow: Curved Left 5">
            <a:extLst>
              <a:ext uri="{FF2B5EF4-FFF2-40B4-BE49-F238E27FC236}">
                <a16:creationId xmlns:a16="http://schemas.microsoft.com/office/drawing/2014/main" id="{04310BE4-74F3-CF0D-C108-EF69029C5CFD}"/>
              </a:ext>
            </a:extLst>
          </p:cNvPr>
          <p:cNvSpPr/>
          <p:nvPr/>
        </p:nvSpPr>
        <p:spPr>
          <a:xfrm rot="10800000">
            <a:off x="230188" y="2581275"/>
            <a:ext cx="476250" cy="981075"/>
          </a:xfrm>
          <a:prstGeom prst="curvedLef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CA" sz="1800" b="0" i="0" u="none" strike="noStrike" kern="1200" cap="none" spc="0" normalizeH="0" baseline="0" noProof="0">
              <a:ln>
                <a:noFill/>
              </a:ln>
              <a:solidFill>
                <a:srgbClr val="002F6C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4BA1DE-ABAC-24AD-FBB0-C176D801678C}"/>
              </a:ext>
            </a:extLst>
          </p:cNvPr>
          <p:cNvSpPr txBox="1"/>
          <p:nvPr/>
        </p:nvSpPr>
        <p:spPr>
          <a:xfrm>
            <a:off x="720429" y="3925454"/>
            <a:ext cx="461032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Example of review consideration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Do current recruitment, hiring and onboarding practices provide opportunities for persons with different types of disabilities to access employment opportunities within the organization?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ea typeface="+mn-ea"/>
                <a:cs typeface="+mn-cs"/>
              </a:rPr>
              <a:t>What policies and procedures, roles and responsibilities, resources and skills need to be in place to ensure inclusive practices?</a:t>
            </a:r>
            <a:endParaRPr kumimoji="0" lang="en-CA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3439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4EA4C-A7BA-52B5-9B55-44F57461A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Next Steps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39C0B0-0DF4-6B5A-E3D4-5FD7F6782D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We are looking to get a beta draft of the guidance for public review out in the early summer</a:t>
            </a:r>
          </a:p>
          <a:p>
            <a:r>
              <a:rPr lang="en-CA" dirty="0"/>
              <a:t>We will be seeking feedback on the beta draft which we will review and use to fine tune the guidance</a:t>
            </a:r>
          </a:p>
          <a:p>
            <a:r>
              <a:rPr lang="en-CA" dirty="0"/>
              <a:t>Ideally, we hope to finalize the guidance by late summer</a:t>
            </a:r>
          </a:p>
        </p:txBody>
      </p:sp>
    </p:spTree>
    <p:extLst>
      <p:ext uri="{BB962C8B-B14F-4D97-AF65-F5344CB8AC3E}">
        <p14:creationId xmlns:p14="http://schemas.microsoft.com/office/powerpoint/2010/main" val="2202468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5B881-FA52-8FE2-AC6E-A2F1F4DB23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Funding Acknowledgement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FBF046-8C4B-7DA9-4C79-75B54293A9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2000" dirty="0"/>
              <a:t>Inclusive Design for Employment Access (IDEA) is supported by generous funding from the Government of Canada’s New Frontiers in Research Fund (NFRF).</a:t>
            </a:r>
          </a:p>
          <a:p>
            <a:pPr marL="0" indent="0">
              <a:buNone/>
            </a:pPr>
            <a:endParaRPr lang="en-CA" sz="2000" dirty="0"/>
          </a:p>
          <a:p>
            <a:pPr marL="0" indent="0">
              <a:buNone/>
            </a:pPr>
            <a:r>
              <a:rPr lang="en-CA" sz="2000" dirty="0"/>
              <a:t>Le Vision </a:t>
            </a:r>
            <a:r>
              <a:rPr lang="en-CA" sz="2000" dirty="0" err="1"/>
              <a:t>Radicale</a:t>
            </a:r>
            <a:r>
              <a:rPr lang="en-CA" sz="2000" dirty="0"/>
              <a:t> Pour </a:t>
            </a:r>
            <a:r>
              <a:rPr lang="en-CA" sz="2000" dirty="0" err="1"/>
              <a:t>L’Accès</a:t>
            </a:r>
            <a:r>
              <a:rPr lang="en-CA" sz="2000" dirty="0"/>
              <a:t> </a:t>
            </a:r>
            <a:r>
              <a:rPr lang="en-CA" sz="2000" dirty="0" err="1"/>
              <a:t>Inclusif</a:t>
            </a:r>
            <a:r>
              <a:rPr lang="en-CA" sz="2000" dirty="0"/>
              <a:t> à </a:t>
            </a:r>
            <a:r>
              <a:rPr lang="en-CA" sz="2000" dirty="0" err="1"/>
              <a:t>l’Emploi</a:t>
            </a:r>
            <a:r>
              <a:rPr lang="en-CA" sz="2000" dirty="0"/>
              <a:t> (VRAIE) </a:t>
            </a:r>
            <a:r>
              <a:rPr lang="en-CA" sz="2000" dirty="0" err="1"/>
              <a:t>est</a:t>
            </a:r>
            <a:r>
              <a:rPr lang="en-CA" sz="2000" dirty="0"/>
              <a:t> </a:t>
            </a:r>
            <a:r>
              <a:rPr lang="en-CA" sz="2000" dirty="0" err="1"/>
              <a:t>financé</a:t>
            </a:r>
            <a:r>
              <a:rPr lang="en-CA" sz="2000" dirty="0"/>
              <a:t> par le fonds Nouvelles </a:t>
            </a:r>
            <a:r>
              <a:rPr lang="en-CA" sz="2000" dirty="0" err="1"/>
              <a:t>frontières</a:t>
            </a:r>
            <a:r>
              <a:rPr lang="en-CA" sz="2000" dirty="0"/>
              <a:t> </a:t>
            </a:r>
            <a:r>
              <a:rPr lang="en-CA" sz="2000" dirty="0" err="1"/>
              <a:t>en</a:t>
            </a:r>
            <a:r>
              <a:rPr lang="en-CA" sz="2000" dirty="0"/>
              <a:t> recherche du </a:t>
            </a:r>
            <a:r>
              <a:rPr lang="en-CA" sz="2000" dirty="0" err="1"/>
              <a:t>gouvernement</a:t>
            </a:r>
            <a:r>
              <a:rPr lang="en-CA" sz="2000" dirty="0"/>
              <a:t> du Canada.</a:t>
            </a:r>
          </a:p>
          <a:p>
            <a:pPr marL="0" indent="0">
              <a:buNone/>
            </a:pPr>
            <a:endParaRPr lang="en-CA" sz="2000" dirty="0"/>
          </a:p>
        </p:txBody>
      </p:sp>
      <p:pic>
        <p:nvPicPr>
          <p:cNvPr id="4" name="Picture 3" descr="Government of Canada logo">
            <a:extLst>
              <a:ext uri="{FF2B5EF4-FFF2-40B4-BE49-F238E27FC236}">
                <a16:creationId xmlns:a16="http://schemas.microsoft.com/office/drawing/2014/main" id="{FC5A34C5-D78F-4D1B-D278-474A3CDC54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8030" y="4370937"/>
            <a:ext cx="4540489" cy="476113"/>
          </a:xfrm>
          <a:prstGeom prst="rect">
            <a:avLst/>
          </a:prstGeom>
        </p:spPr>
      </p:pic>
      <p:pic>
        <p:nvPicPr>
          <p:cNvPr id="5" name="Picture 2" descr="NFRF visual identifier">
            <a:extLst>
              <a:ext uri="{FF2B5EF4-FFF2-40B4-BE49-F238E27FC236}">
                <a16:creationId xmlns:a16="http://schemas.microsoft.com/office/drawing/2014/main" id="{5F944858-F602-2518-48C5-2EADAE55F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3483" y="3697683"/>
            <a:ext cx="3372227" cy="1346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3732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8C10C-B612-9C95-B4C3-B847E940D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Implementation Guide Team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202CBA-90B2-069E-6F87-F86AD3ECE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6017"/>
            <a:ext cx="10881852" cy="4351338"/>
          </a:xfrm>
        </p:spPr>
        <p:txBody>
          <a:bodyPr>
            <a:normAutofit/>
          </a:bodyPr>
          <a:lstStyle/>
          <a:p>
            <a:r>
              <a:rPr lang="en-US" sz="2200" b="1" dirty="0"/>
              <a:t>Andrew Dixon</a:t>
            </a:r>
            <a:r>
              <a:rPr lang="en-US" sz="2200" dirty="0"/>
              <a:t>,</a:t>
            </a:r>
            <a:r>
              <a:rPr lang="en-US" sz="2200" b="1" dirty="0"/>
              <a:t> </a:t>
            </a:r>
            <a:r>
              <a:rPr lang="en-US" sz="2200" dirty="0"/>
              <a:t>Research Associate, IDEA</a:t>
            </a:r>
          </a:p>
          <a:p>
            <a:r>
              <a:rPr lang="en-US" sz="2200" b="1" dirty="0"/>
              <a:t>Dilshan Fernando</a:t>
            </a:r>
            <a:r>
              <a:rPr lang="en-US" sz="2200" dirty="0"/>
              <a:t>, Research Associate, IDEA</a:t>
            </a:r>
          </a:p>
          <a:p>
            <a:r>
              <a:rPr lang="en-US" sz="2200" b="1" dirty="0"/>
              <a:t>Peter Field</a:t>
            </a:r>
            <a:r>
              <a:rPr lang="en-US" sz="2200" dirty="0"/>
              <a:t>, Accessibility and Inclusion Consultant</a:t>
            </a:r>
          </a:p>
          <a:p>
            <a:r>
              <a:rPr lang="en-US" sz="2200" b="1" dirty="0"/>
              <a:t>Matt Freeman</a:t>
            </a:r>
            <a:r>
              <a:rPr lang="en-US" sz="2200" dirty="0"/>
              <a:t>, Assistant Clinical Professor, Rehabilitation Sciences, McMaster University</a:t>
            </a:r>
          </a:p>
          <a:p>
            <a:r>
              <a:rPr lang="en-US" sz="2200" b="1" dirty="0"/>
              <a:t>Rebecca Gewurtz</a:t>
            </a:r>
            <a:r>
              <a:rPr lang="en-US" sz="2200" dirty="0"/>
              <a:t>, Director, IDEA; Associate Professor, McMaster University</a:t>
            </a:r>
          </a:p>
          <a:p>
            <a:r>
              <a:rPr lang="en-US" sz="2200" b="1" dirty="0"/>
              <a:t>Andy Livingston</a:t>
            </a:r>
            <a:r>
              <a:rPr lang="en-US" sz="2200" dirty="0"/>
              <a:t>, Chief Executive Officer, Dexterity Consulting </a:t>
            </a:r>
            <a:endParaRPr lang="en-US" sz="2200" b="1" dirty="0"/>
          </a:p>
          <a:p>
            <a:r>
              <a:rPr lang="en-US" sz="2200" b="1" dirty="0"/>
              <a:t>Mahadeo Sukhai</a:t>
            </a:r>
            <a:r>
              <a:rPr lang="en-US" sz="2200" dirty="0"/>
              <a:t>, COO, IDEA-STEM; Adjunct Professor, Faculty of Business and Information Technology, Ontario Tech University</a:t>
            </a:r>
          </a:p>
          <a:p>
            <a:r>
              <a:rPr lang="en-US" sz="2200" b="1" dirty="0"/>
              <a:t>Emile Tompa, </a:t>
            </a:r>
            <a:r>
              <a:rPr lang="en-US" sz="2200" dirty="0"/>
              <a:t>Executive Director, IDEA; Senior Scientist, Institute for Work &amp; Health</a:t>
            </a:r>
          </a:p>
          <a:p>
            <a:pPr marL="0" indent="0">
              <a:buNone/>
            </a:pPr>
            <a:endParaRPr lang="en-US" sz="2200" dirty="0"/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67085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E5874-5FE3-4D3B-1705-2FEF87C6F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C47C5-F663-EF44-9162-8E4BDE97E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Project Team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45FC9-95E6-EA9C-6AD2-63B4CBFB3F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Our team includes accessibility experts from different disciplines, some of whom are person with lived experience</a:t>
            </a:r>
          </a:p>
          <a:p>
            <a:r>
              <a:rPr lang="en-US" dirty="0"/>
              <a:t>Members include policy advisors, human resources expertise, systems thinkers, and academics</a:t>
            </a:r>
          </a:p>
          <a:p>
            <a:r>
              <a:rPr lang="en-US" dirty="0"/>
              <a:t>Several of the team members are on the Employment standard technical committee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62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90006A-4908-E80D-477C-C2C964A42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Autofit/>
          </a:bodyPr>
          <a:lstStyle/>
          <a:p>
            <a:r>
              <a:rPr lang="en-US" sz="3600" dirty="0"/>
              <a:t>CAN/ASC 1.1: 2024 (REV-2025)- Employment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902B34-75DE-F12D-7C2F-6E8D3999BD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 revised version of the ASC standard was released at the end of May by Accessibility Standards Canada, available at </a:t>
            </a:r>
            <a:r>
              <a:rPr lang="en-US" sz="20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https://accessible.canada.ca/creating-accessibility-standards/summary-can-asc-112024-rev-2025-employment</a:t>
            </a:r>
            <a:r>
              <a:rPr lang="en-US" sz="2000" dirty="0">
                <a:solidFill>
                  <a:srgbClr val="0070C0"/>
                </a:solidFill>
              </a:rPr>
              <a:t> </a:t>
            </a:r>
          </a:p>
          <a:p>
            <a:r>
              <a:rPr lang="en-US" sz="2000" dirty="0"/>
              <a:t>The standard envisions a work environment that is accessible, inclusive, barrier-free, and discrimination-free for all workers, including persons with disabilities</a:t>
            </a:r>
          </a:p>
          <a:p>
            <a:r>
              <a:rPr lang="en-US" sz="2000" dirty="0"/>
              <a:t>It draws on a social model of disability</a:t>
            </a:r>
          </a:p>
          <a:p>
            <a:r>
              <a:rPr lang="en-US" sz="2000" dirty="0"/>
              <a:t>It promotes removing barriers and providing accommodation without the need for disclosure</a:t>
            </a:r>
          </a:p>
          <a:p>
            <a:r>
              <a:rPr lang="en-US" sz="2000" dirty="0"/>
              <a:t>Ultimately, the focus is on creating work environments that are inclusive by design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7585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7CD2A-AD75-2C7A-3CD5-848CDE12B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88571"/>
            <a:ext cx="10515600" cy="1117446"/>
          </a:xfrm>
        </p:spPr>
        <p:txBody>
          <a:bodyPr>
            <a:noAutofit/>
          </a:bodyPr>
          <a:lstStyle/>
          <a:p>
            <a:r>
              <a:rPr lang="en-US" sz="3600" dirty="0"/>
              <a:t>Technical Committee Members</a:t>
            </a:r>
            <a:endParaRPr lang="en-CA" sz="3600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1CC8AC85-2607-0F7F-EF4C-BEE08BCCD0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42417"/>
            <a:ext cx="5181600" cy="526266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 b="1" dirty="0"/>
              <a:t>Project Manager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Quinn Redekop, Senior Program Advisor, Accessibility Standards Canada</a:t>
            </a:r>
            <a:endParaRPr lang="en-C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CA" sz="1600" b="1" dirty="0"/>
              <a:t>Persons with disabilities and public interest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Mahadeo Sukhai, Researcher, self-employed (Chairperson)</a:t>
            </a:r>
            <a:endParaRPr lang="en-CA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Andrew Livingston, Chief Executive Officer, Dexterity Consulting (Vice Chairperson)</a:t>
            </a:r>
            <a:endParaRPr lang="en-CA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Gary Malkowski, Consultant, self-employed</a:t>
            </a:r>
            <a:endParaRPr lang="en-CA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CA" sz="1600" dirty="0"/>
              <a:t>Monique Beaudoin, Consultant (semi-retired)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Norma McCormick, Founder and Principal, Corporate Health Works Incorporated</a:t>
            </a:r>
            <a:endParaRPr lang="en-C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b="1" dirty="0"/>
              <a:t>General interest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Don Gallant, National Director, Ready Willing and Able, Inclusion Canada</a:t>
            </a:r>
            <a:endParaRPr lang="en-CA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Emile Tompa, Senior Scientist, Population/Workforce Studies Program, Institute for Work &amp; Health</a:t>
            </a:r>
            <a:endParaRPr lang="en-CA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Mark Wafer, Chair, Board of directors, Canadian Hearing Services</a:t>
            </a:r>
            <a:endParaRPr lang="en-CA" sz="1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 dirty="0"/>
              <a:t>Wendy Lau, Chief Executive Officer, Leads Employment Services</a:t>
            </a:r>
            <a:endParaRPr lang="en-CA" sz="16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CA" sz="1600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30CF0E4-ACD7-002D-BC75-8CF53C305202}"/>
              </a:ext>
            </a:extLst>
          </p:cNvPr>
          <p:cNvSpPr txBox="1">
            <a:spLocks/>
          </p:cNvSpPr>
          <p:nvPr/>
        </p:nvSpPr>
        <p:spPr>
          <a:xfrm>
            <a:off x="6172202" y="1342417"/>
            <a:ext cx="5676089" cy="5379058"/>
          </a:xfrm>
          <a:prstGeom prst="rect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/>
              <a:t>Policy makers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Christine Lund, Policy and Program Analyst, Indigenous Services Canada (ISC)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Emmanuelle Lopez-Bastos, Human Rights, Equity and Diversity Coordinator, United Food and Commercial Workers Union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Glen Hayes, Senior Human Resources Advisor, Treasury Board Secretariat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Kelsey Baker, Compensation Consultant, Nova Scotia Education Common Services Bureau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Orelie Di Mavindi, Manager, Opportunities Fund for Persons with Disabilities, Employment and Social Development Canada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Seema Lamba, National Human Rights Officer, Public Service Alliance of Canada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Pamela Lahey (Member October 2020-April 2024)</a:t>
            </a:r>
            <a:endParaRPr lang="en-CA" sz="160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/>
              <a:t>Standards users</a:t>
            </a:r>
            <a:endParaRPr lang="en-CA" sz="1600" b="1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Jamie Burton, Chief Executive Officer, INNoVA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Rachel Desjourdy, Accessibility Lead, CBC/Radio-Canada</a:t>
            </a:r>
            <a:endParaRPr lang="en-CA" sz="160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1600"/>
              <a:t>Steven Lewis, Manager, Senior Legal Counsel and Accessibility Advisor, Capital One Bank (Canada)</a:t>
            </a:r>
            <a:endParaRPr lang="en-CA" sz="160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CA" sz="1600" dirty="0"/>
          </a:p>
        </p:txBody>
      </p:sp>
    </p:spTree>
    <p:extLst>
      <p:ext uri="{BB962C8B-B14F-4D97-AF65-F5344CB8AC3E}">
        <p14:creationId xmlns:p14="http://schemas.microsoft.com/office/powerpoint/2010/main" val="657445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680A7-004A-3394-07ED-5F71357AE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Core modules of the standard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D0A946-56EA-191F-658A-CF48C66CDE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dirty="0"/>
              <a:t>There are five core modules/clauses in the standard</a:t>
            </a:r>
          </a:p>
          <a:p>
            <a:pPr marL="457200" lvl="1" indent="0">
              <a:buNone/>
            </a:pPr>
            <a:r>
              <a:rPr lang="en-CA" sz="2200" dirty="0"/>
              <a:t>Clause 10: </a:t>
            </a:r>
            <a:r>
              <a:rPr lang="en-US" sz="2200" dirty="0"/>
              <a:t>Structural support, policy, and leadership </a:t>
            </a:r>
          </a:p>
          <a:p>
            <a:pPr marL="457200" lvl="1" indent="0">
              <a:buNone/>
            </a:pPr>
            <a:r>
              <a:rPr lang="en-US" sz="2200" dirty="0"/>
              <a:t>Clause 11: Culture, engagement, and education</a:t>
            </a:r>
          </a:p>
          <a:p>
            <a:pPr marL="457200" lvl="1" indent="0">
              <a:buNone/>
            </a:pPr>
            <a:r>
              <a:rPr lang="en-US" sz="2200" dirty="0"/>
              <a:t>Clause 12: Recruitment, hiring, and onboarding</a:t>
            </a:r>
          </a:p>
          <a:p>
            <a:pPr marL="457200" lvl="1" indent="0">
              <a:buNone/>
            </a:pPr>
            <a:r>
              <a:rPr lang="en-US" sz="2200" dirty="0"/>
              <a:t>Clause 13: Retention and career development</a:t>
            </a:r>
          </a:p>
          <a:p>
            <a:pPr marL="457200" lvl="1" indent="0">
              <a:buNone/>
            </a:pPr>
            <a:r>
              <a:rPr lang="en-US" sz="2200" dirty="0"/>
              <a:t>Clause 14: Development and maintenance of an accessibility support system</a:t>
            </a:r>
          </a:p>
          <a:p>
            <a:pPr marL="0" indent="0">
              <a:buNone/>
            </a:pPr>
            <a:endParaRPr lang="en-CA" sz="2600" dirty="0"/>
          </a:p>
          <a:p>
            <a:pPr marL="0" indent="0">
              <a:buNone/>
            </a:pPr>
            <a:r>
              <a:rPr lang="en-CA" sz="24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https://accessible.canada.ca/creating-accessibility-standards/can-asc-112024-rev-2025-employment</a:t>
            </a:r>
            <a:r>
              <a:rPr lang="en-CA" sz="24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2524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0EC06-82D4-CF6B-4AF0-CA05D0ED9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D313D-79D9-B0F2-B93B-19CFA2AB2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r>
              <a:rPr lang="en-CA" dirty="0"/>
              <a:t>Why is an implementation guide needed?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6E9F78-349A-0CDF-60B4-C788BD9F4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In general, a standard describes the set of requirements that an organization needs to have in place to meet certain expectations, in this case, being an inclusive employer</a:t>
            </a:r>
          </a:p>
          <a:p>
            <a:r>
              <a:rPr lang="en-US" sz="2000" dirty="0"/>
              <a:t>Implementation guidance provided advice on the process to achieve the requirement of a standard</a:t>
            </a:r>
          </a:p>
          <a:p>
            <a:r>
              <a:rPr lang="en-US" sz="2000" dirty="0"/>
              <a:t>The distinction is sometime described as the what (i.e., the standard) versus the how (i.e., the implementation guidance)</a:t>
            </a:r>
          </a:p>
          <a:p>
            <a:r>
              <a:rPr lang="en-US" sz="2000" dirty="0"/>
              <a:t>In general, standards are written to be broadly applicable, and guidance assists with contextualizing the requirements</a:t>
            </a:r>
          </a:p>
          <a:p>
            <a:r>
              <a:rPr lang="en-US" sz="2000" dirty="0"/>
              <a:t>The  guide we are developing is being design support implementation of the ASC Employment standard in different contexts</a:t>
            </a:r>
          </a:p>
          <a:p>
            <a:r>
              <a:rPr lang="en-US" sz="2000" dirty="0"/>
              <a:t>The process of implementation will vary based on the unique circumstance of each organization</a:t>
            </a: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8143279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0DD22F-EFC1-36A5-5351-418C6A18D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Core modules in the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DD4757-B83F-4A42-C8A6-ABF0BBC421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2400" dirty="0"/>
              <a:t>Developing an employment accessibility strategy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400" dirty="0"/>
              <a:t>Creating a new normal through leadership and culture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400" dirty="0"/>
              <a:t>Inclusive recruitment, hiring and onboarding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400" dirty="0"/>
              <a:t>Inclusive retention, promotion and career development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400" dirty="0"/>
              <a:t>Creating and maintaining an accessibility support system</a:t>
            </a:r>
          </a:p>
          <a:p>
            <a:pPr marL="0" indent="0">
              <a:buNone/>
            </a:pPr>
            <a:endParaRPr lang="en-CA" sz="2400" dirty="0"/>
          </a:p>
          <a:p>
            <a:r>
              <a:rPr lang="en-CA" sz="2400" dirty="0"/>
              <a:t>Emphasis is given to measurement, evaluation and reporting, as well as keeping up with accessibility compliance</a:t>
            </a:r>
          </a:p>
        </p:txBody>
      </p:sp>
    </p:spTree>
    <p:extLst>
      <p:ext uri="{BB962C8B-B14F-4D97-AF65-F5344CB8AC3E}">
        <p14:creationId xmlns:p14="http://schemas.microsoft.com/office/powerpoint/2010/main" val="41540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AF6320-986F-EC57-2E8B-F48BE5058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Other key modules in the guidance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256318-2438-F758-18EE-9C77834EC8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CA" sz="2400" dirty="0"/>
              <a:t>Inclusive technology and communications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400" dirty="0"/>
              <a:t>Removing barriers</a:t>
            </a:r>
          </a:p>
          <a:p>
            <a:pPr marL="514350" indent="-514350">
              <a:buFont typeface="+mj-lt"/>
              <a:buAutoNum type="arabicPeriod"/>
            </a:pPr>
            <a:r>
              <a:rPr lang="en-CA" sz="2400" dirty="0"/>
              <a:t>Accessibility compliance and best practices</a:t>
            </a:r>
          </a:p>
          <a:p>
            <a:pPr marL="514350" indent="-514350">
              <a:buFont typeface="+mj-lt"/>
              <a:buAutoNum type="arabicPeriod"/>
            </a:pPr>
            <a:endParaRPr lang="en-CA" sz="2400" dirty="0"/>
          </a:p>
          <a:p>
            <a:r>
              <a:rPr lang="en-CA" sz="2400" dirty="0"/>
              <a:t>The guide will also have a module describing key concept and annexes with supplement information on tools and resources to support implementation</a:t>
            </a:r>
          </a:p>
        </p:txBody>
      </p:sp>
    </p:spTree>
    <p:extLst>
      <p:ext uri="{BB962C8B-B14F-4D97-AF65-F5344CB8AC3E}">
        <p14:creationId xmlns:p14="http://schemas.microsoft.com/office/powerpoint/2010/main" val="3575927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462973"/>
      </a:accent1>
      <a:accent2>
        <a:srgbClr val="1C846B"/>
      </a:accent2>
      <a:accent3>
        <a:srgbClr val="009779"/>
      </a:accent3>
      <a:accent4>
        <a:srgbClr val="5DC6B0"/>
      </a:accent4>
      <a:accent5>
        <a:srgbClr val="EAF3F2"/>
      </a:accent5>
      <a:accent6>
        <a:srgbClr val="C6CFD6"/>
      </a:accent6>
      <a:hlink>
        <a:srgbClr val="A7AFB7"/>
      </a:hlink>
      <a:folHlink>
        <a:srgbClr val="E73233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Office Theme">
  <a:themeElements>
    <a:clrScheme name="Custom 2">
      <a:dk1>
        <a:srgbClr val="000000"/>
      </a:dk1>
      <a:lt1>
        <a:srgbClr val="FFFFFF"/>
      </a:lt1>
      <a:dk2>
        <a:srgbClr val="373545"/>
      </a:dk2>
      <a:lt2>
        <a:srgbClr val="DCD8DC"/>
      </a:lt2>
      <a:accent1>
        <a:srgbClr val="462973"/>
      </a:accent1>
      <a:accent2>
        <a:srgbClr val="1C846B"/>
      </a:accent2>
      <a:accent3>
        <a:srgbClr val="009779"/>
      </a:accent3>
      <a:accent4>
        <a:srgbClr val="5DC6B0"/>
      </a:accent4>
      <a:accent5>
        <a:srgbClr val="EAF3F2"/>
      </a:accent5>
      <a:accent6>
        <a:srgbClr val="C6CFD6"/>
      </a:accent6>
      <a:hlink>
        <a:srgbClr val="A7AFB7"/>
      </a:hlink>
      <a:folHlink>
        <a:srgbClr val="E732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ISWP_SectionHeadSlid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6371</TotalTime>
  <Words>1284</Words>
  <Application>Microsoft Office PowerPoint</Application>
  <PresentationFormat>Widescreen</PresentationFormat>
  <Paragraphs>126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Corbel</vt:lpstr>
      <vt:lpstr>Office Theme</vt:lpstr>
      <vt:lpstr>1_Office Theme</vt:lpstr>
      <vt:lpstr>CISWP_SectionHeadSlide1</vt:lpstr>
      <vt:lpstr>Employment Accessibility: A Practical Guide for Workplace Parties</vt:lpstr>
      <vt:lpstr>Implementation Guide Team </vt:lpstr>
      <vt:lpstr>The Project Team</vt:lpstr>
      <vt:lpstr>CAN/ASC 1.1: 2024 (REV-2025)- Employment</vt:lpstr>
      <vt:lpstr>Technical Committee Members</vt:lpstr>
      <vt:lpstr>Core modules of the standard</vt:lpstr>
      <vt:lpstr>Why is an implementation guide needed?</vt:lpstr>
      <vt:lpstr>Core modules in the guidance</vt:lpstr>
      <vt:lpstr>Other key modules in the guidance</vt:lpstr>
      <vt:lpstr>Systems approach to capacity building</vt:lpstr>
      <vt:lpstr>Management System Model*</vt:lpstr>
      <vt:lpstr>Continual improvement</vt:lpstr>
      <vt:lpstr>Continual Improvement Cycle</vt:lpstr>
      <vt:lpstr>Next Steps</vt:lpstr>
      <vt:lpstr>Funding Acknowledgement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Therese Salenieks</dc:creator>
  <cp:lastModifiedBy>Emile Tompa</cp:lastModifiedBy>
  <cp:revision>16</cp:revision>
  <dcterms:created xsi:type="dcterms:W3CDTF">2025-05-09T15:16:56Z</dcterms:created>
  <dcterms:modified xsi:type="dcterms:W3CDTF">2025-06-12T20:38:45Z</dcterms:modified>
</cp:coreProperties>
</file>